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7" r:id="rId8"/>
    <p:sldId id="263" r:id="rId9"/>
    <p:sldId id="264" r:id="rId10"/>
    <p:sldId id="291" r:id="rId11"/>
    <p:sldId id="293" r:id="rId12"/>
    <p:sldId id="271" r:id="rId13"/>
    <p:sldId id="295" r:id="rId14"/>
    <p:sldId id="290" r:id="rId15"/>
    <p:sldId id="268" r:id="rId16"/>
    <p:sldId id="292" r:id="rId17"/>
    <p:sldId id="294" r:id="rId18"/>
    <p:sldId id="289" r:id="rId19"/>
    <p:sldId id="287" r:id="rId20"/>
    <p:sldId id="288" r:id="rId21"/>
    <p:sldId id="265" r:id="rId22"/>
    <p:sldId id="270" r:id="rId23"/>
    <p:sldId id="283" r:id="rId24"/>
    <p:sldId id="284" r:id="rId25"/>
    <p:sldId id="285" r:id="rId26"/>
    <p:sldId id="272" r:id="rId27"/>
    <p:sldId id="273" r:id="rId28"/>
    <p:sldId id="269" r:id="rId29"/>
    <p:sldId id="274" r:id="rId30"/>
    <p:sldId id="275" r:id="rId31"/>
    <p:sldId id="282" r:id="rId32"/>
    <p:sldId id="281" r:id="rId33"/>
    <p:sldId id="276" r:id="rId34"/>
    <p:sldId id="277" r:id="rId35"/>
    <p:sldId id="278" r:id="rId36"/>
    <p:sldId id="279" r:id="rId37"/>
    <p:sldId id="28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8" autoAdjust="0"/>
    <p:restoredTop sz="94619" autoAdjust="0"/>
  </p:normalViewPr>
  <p:slideViewPr>
    <p:cSldViewPr snapToGrid="0">
      <p:cViewPr varScale="1">
        <p:scale>
          <a:sx n="89" d="100"/>
          <a:sy n="89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SCOM/Azure monitor visualizations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 err="1">
              <a:solidFill>
                <a:srgbClr val="000000"/>
              </a:solidFill>
              <a:latin typeface="Arial" panose="020B0604020202020204" pitchFamily="34" charset="0"/>
            </a:rPr>
            <a:t>PowerBI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3</a:t>
          </a:r>
          <a:r>
            <a:rPr lang="en-US" altLang="en-US" baseline="30000" dirty="0">
              <a:solidFill>
                <a:srgbClr val="000000"/>
              </a:solidFill>
              <a:latin typeface="Arial" panose="020B0604020202020204" pitchFamily="34" charset="0"/>
            </a:rPr>
            <a:t>rd</a:t>
          </a: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 party – </a:t>
          </a:r>
          <a:r>
            <a:rPr lang="en-US" altLang="en-US" dirty="0" err="1">
              <a:solidFill>
                <a:srgbClr val="000000"/>
              </a:solidFill>
              <a:latin typeface="Arial" panose="020B0604020202020204" pitchFamily="34" charset="0"/>
            </a:rPr>
            <a:t>Silect</a:t>
          </a: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 and </a:t>
          </a:r>
          <a:r>
            <a:rPr lang="en-US" altLang="en-US" dirty="0" err="1">
              <a:solidFill>
                <a:srgbClr val="000000"/>
              </a:solidFill>
              <a:latin typeface="Arial" panose="020B0604020202020204" pitchFamily="34" charset="0"/>
            </a:rPr>
            <a:t>SquaredUp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Hybrid Cloud/Premise connectivity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Leverage Cloud features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Uses SCOM/MMA agent to integrate functionality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System Center enterprise dashboards (SCED)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dirty="0">
              <a:solidFill>
                <a:srgbClr val="000000"/>
              </a:solidFill>
              <a:latin typeface="Arial" panose="020B0604020202020204" pitchFamily="34" charset="0"/>
            </a:rPr>
            <a:t>Teams Application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Custom </a:t>
          </a:r>
          <a:r>
            <a:rPr lang="en-US" dirty="0" err="1"/>
            <a:t>PowerBI</a:t>
          </a:r>
          <a:r>
            <a:rPr lang="en-US" dirty="0"/>
            <a:t> visualizations e.g. heatmap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en-US" sz="2000" kern="1200" dirty="0">
              <a:solidFill>
                <a:srgbClr val="000000"/>
              </a:solidFill>
              <a:latin typeface="Arial" panose="020B0604020202020204" pitchFamily="34" charset="0"/>
            </a:rPr>
            <a:t>SCOM/Azure monitor visualizations</a:t>
          </a:r>
          <a:endParaRPr lang="en-US" sz="20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 err="1">
              <a:solidFill>
                <a:srgbClr val="000000"/>
              </a:solidFill>
              <a:latin typeface="Arial" panose="020B0604020202020204" pitchFamily="34" charset="0"/>
            </a:rPr>
            <a:t>PowerBI</a:t>
          </a:r>
          <a:endParaRPr lang="en-US" sz="20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Arial" panose="020B0604020202020204" pitchFamily="34" charset="0"/>
            </a:rPr>
            <a:t>3</a:t>
          </a:r>
          <a:r>
            <a:rPr lang="en-US" altLang="en-US" sz="2000" kern="1200" baseline="30000" dirty="0">
              <a:solidFill>
                <a:srgbClr val="000000"/>
              </a:solidFill>
              <a:latin typeface="Arial" panose="020B0604020202020204" pitchFamily="34" charset="0"/>
            </a:rPr>
            <a:t>rd</a:t>
          </a:r>
          <a:r>
            <a:rPr lang="en-US" altLang="en-US" sz="2000" kern="1200" dirty="0">
              <a:solidFill>
                <a:srgbClr val="000000"/>
              </a:solidFill>
              <a:latin typeface="Arial" panose="020B0604020202020204" pitchFamily="34" charset="0"/>
            </a:rPr>
            <a:t> party – </a:t>
          </a:r>
          <a:r>
            <a:rPr lang="en-US" altLang="en-US" sz="2000" kern="1200" dirty="0" err="1">
              <a:solidFill>
                <a:srgbClr val="000000"/>
              </a:solidFill>
              <a:latin typeface="Arial" panose="020B0604020202020204" pitchFamily="34" charset="0"/>
            </a:rPr>
            <a:t>Silect</a:t>
          </a:r>
          <a:r>
            <a:rPr lang="en-US" altLang="en-US" sz="2000" kern="1200" dirty="0">
              <a:solidFill>
                <a:srgbClr val="000000"/>
              </a:solidFill>
              <a:latin typeface="Arial" panose="020B0604020202020204" pitchFamily="34" charset="0"/>
            </a:rPr>
            <a:t> and </a:t>
          </a:r>
          <a:r>
            <a:rPr lang="en-US" altLang="en-US" sz="2000" kern="1200" dirty="0" err="1">
              <a:solidFill>
                <a:srgbClr val="000000"/>
              </a:solidFill>
              <a:latin typeface="Arial" panose="020B0604020202020204" pitchFamily="34" charset="0"/>
            </a:rPr>
            <a:t>SquaredUp</a:t>
          </a:r>
          <a:endParaRPr lang="en-US" sz="20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Hybrid Cloud/Premise connectivity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Leverage Cloud features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Uses SCOM/MMA agent to integrate functionality</a:t>
          </a:r>
        </a:p>
      </dsp:txBody>
      <dsp:txXfrm>
        <a:off x="7041543" y="2695306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en-US" sz="1600" kern="1200" dirty="0">
              <a:solidFill>
                <a:srgbClr val="000000"/>
              </a:solidFill>
              <a:latin typeface="Arial" panose="020B0604020202020204" pitchFamily="34" charset="0"/>
            </a:rPr>
            <a:t>System Center enterprise dashboards (SCED)</a:t>
          </a:r>
          <a:endParaRPr lang="en-US" sz="16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rgbClr val="000000"/>
              </a:solidFill>
              <a:latin typeface="Arial" panose="020B0604020202020204" pitchFamily="34" charset="0"/>
            </a:rPr>
            <a:t>Teams Application</a:t>
          </a:r>
          <a:endParaRPr lang="en-US" sz="16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 </a:t>
          </a:r>
          <a:r>
            <a:rPr lang="en-US" sz="1600" kern="1200" dirty="0" err="1"/>
            <a:t>PowerBI</a:t>
          </a:r>
          <a:r>
            <a:rPr lang="en-US" sz="1600" kern="1200" dirty="0"/>
            <a:t> visualizations e.g. heatmap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en-US" alt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Operational Dashboards</a:t>
            </a:r>
            <a:endParaRPr lang="en-US" altLang="en-US" sz="4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Leveraging Dashboard tools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D452B-31F6-4C67-ADAB-4FE161768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1" r="15954"/>
          <a:stretch/>
        </p:blipFill>
        <p:spPr>
          <a:xfrm>
            <a:off x="228599" y="237745"/>
            <a:ext cx="7696201" cy="17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77FC0A0-C4B2-4659-839D-FB740F5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 err="1"/>
              <a:t>AzMon</a:t>
            </a:r>
            <a:r>
              <a:rPr lang="en-US" dirty="0"/>
              <a:t> - 3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88C55E-9D8F-4C6C-9A72-573FB9C0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/>
              <a:t>Additional visualizations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A936E-FF5B-4090-8008-7D2586BC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941844"/>
            <a:ext cx="7696201" cy="45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159906-7EA3-4985-AA8F-A3605010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56" y="642594"/>
            <a:ext cx="10796288" cy="11076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AzMon</a:t>
            </a:r>
            <a:r>
              <a:rPr lang="en-US" dirty="0"/>
              <a:t> -3  Azure Monitor (</a:t>
            </a:r>
            <a:r>
              <a:rPr lang="en-US" dirty="0" err="1"/>
              <a:t>AzMon</a:t>
            </a:r>
            <a:r>
              <a:rPr lang="en-US" dirty="0"/>
              <a:t>) visualizations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827212E-D245-4F31-AC49-78EAE7B1B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389" y="1814513"/>
            <a:ext cx="3065073" cy="462200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Leverage Azure Log Analytics (ALA) data for visualizations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Support for all the Azure Monitor metrics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includes support for the latest API version that allows multi-dimensional filtering for the Storage and SQL metrics.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Automatic time grain mode which will group the metrics by the most appropriate time grain value depending on whether you have zoomed in to look at fine-grained metrics or zoomed out to look at an overview.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Application Insights metrics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Write raw log analytics queries, and select x-axis, y-axis, and grouped values manually.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Support for Log Analytics (both for Azure Monitor and Application Insights)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You can combine metrics from both services in the same graph.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18885-FC5D-48BA-8547-C1543313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6" y="1814513"/>
            <a:ext cx="7569589" cy="46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038D42-8627-42C2-9CA3-C55E575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/>
          <a:lstStyle/>
          <a:p>
            <a:r>
              <a:rPr lang="en-US" dirty="0" err="1"/>
              <a:t>PowerBI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A87321-D445-4F33-B393-671C9F0D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r>
              <a:rPr lang="en-US" dirty="0"/>
              <a:t>Leverage SQL DB, XLS and other data sources for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16695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PowerBI</a:t>
            </a:r>
            <a:endParaRPr lang="en-US" dirty="0"/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7264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77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D452B-31F6-4C67-ADAB-4FE161768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1" r="15954"/>
          <a:stretch/>
        </p:blipFill>
        <p:spPr>
          <a:xfrm>
            <a:off x="228599" y="237745"/>
            <a:ext cx="7696201" cy="17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77FC0A0-C4B2-4659-839D-FB740F5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 err="1"/>
              <a:t>PowerBI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88C55E-9D8F-4C6C-9A72-573FB9C0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Use System Center Enterprise Dashboards solution to utilize </a:t>
            </a:r>
            <a:r>
              <a:rPr lang="en-US" dirty="0" err="1"/>
              <a:t>PowerBI</a:t>
            </a:r>
            <a:r>
              <a:rPr lang="en-US" dirty="0"/>
              <a:t> templates towards custom visuals</a:t>
            </a:r>
          </a:p>
          <a:p>
            <a:r>
              <a:rPr lang="en-US" dirty="0"/>
              <a:t>Easy navigation - Drill down into the dashboard to see health state details (click on tab or double click on graph/icon above)</a:t>
            </a:r>
          </a:p>
        </p:txBody>
      </p:sp>
      <p:pic>
        <p:nvPicPr>
          <p:cNvPr id="3074" name="Picture 2" descr="Power Bl Templates ">
            <a:extLst>
              <a:ext uri="{FF2B5EF4-FFF2-40B4-BE49-F238E27FC236}">
                <a16:creationId xmlns:a16="http://schemas.microsoft.com/office/drawing/2014/main" id="{623B7123-96BF-450C-9F27-8BFB2F53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54505"/>
            <a:ext cx="7924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31755A-E4B1-4B9A-9830-63BD8CCF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- 2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554C19-2AC6-4FED-9B67-80A5860C9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2032000" cy="3749040"/>
          </a:xfrm>
        </p:spPr>
        <p:txBody>
          <a:bodyPr>
            <a:normAutofit/>
          </a:bodyPr>
          <a:lstStyle/>
          <a:p>
            <a:r>
              <a:rPr lang="en-US" dirty="0"/>
              <a:t>Leverage </a:t>
            </a:r>
            <a:r>
              <a:rPr lang="en-US" dirty="0" err="1"/>
              <a:t>PowerBI</a:t>
            </a:r>
            <a:r>
              <a:rPr lang="en-US" dirty="0"/>
              <a:t> template options to break out application specific health state</a:t>
            </a:r>
          </a:p>
        </p:txBody>
      </p:sp>
      <p:pic>
        <p:nvPicPr>
          <p:cNvPr id="4098" name="Picture 2" descr="23 &#10;23 &#10;O S S &#10;0 m 阝 QC &#10;0 0 ">
            <a:extLst>
              <a:ext uri="{FF2B5EF4-FFF2-40B4-BE49-F238E27FC236}">
                <a16:creationId xmlns:a16="http://schemas.microsoft.com/office/drawing/2014/main" id="{0239D991-F587-4D1A-9131-228DA7E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63" y="1809750"/>
            <a:ext cx="6591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86806"/>
            <a:ext cx="3161963" cy="3606800"/>
          </a:xfrm>
        </p:spPr>
        <p:txBody>
          <a:bodyPr>
            <a:normAutofit/>
          </a:bodyPr>
          <a:lstStyle/>
          <a:p>
            <a:r>
              <a:rPr lang="en-US" dirty="0"/>
              <a:t>Leverage System Center Enterprise Dashboards solution to leverage SCOM group data into </a:t>
            </a:r>
            <a:r>
              <a:rPr lang="en-US" dirty="0" err="1"/>
              <a:t>PowerBI</a:t>
            </a:r>
            <a:r>
              <a:rPr lang="en-US" dirty="0"/>
              <a:t> report Server based reports</a:t>
            </a:r>
          </a:p>
        </p:txBody>
      </p:sp>
      <p:pic>
        <p:nvPicPr>
          <p:cNvPr id="2050" name="Picture 2" descr="SC Enterprise Dashboards Portal &#10;19 &#10;33 ">
            <a:extLst>
              <a:ext uri="{FF2B5EF4-FFF2-40B4-BE49-F238E27FC236}">
                <a16:creationId xmlns:a16="http://schemas.microsoft.com/office/drawing/2014/main" id="{FF3D4C45-1650-4196-869F-26B50E50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0" y="307975"/>
            <a:ext cx="79248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4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en-US" dirty="0"/>
              <a:t>System Center Enterprise Dashboards solution has a Teams App (preview) that can be used to view dashboards</a:t>
            </a:r>
          </a:p>
        </p:txBody>
      </p:sp>
      <p:pic>
        <p:nvPicPr>
          <p:cNvPr id="1026" name="Picture 2" descr="Microsoft Teams [Preview] &#10;Error &#10;19 &#10;O.saoled Heattny &#10;24 &#10;O ">
            <a:extLst>
              <a:ext uri="{FF2B5EF4-FFF2-40B4-BE49-F238E27FC236}">
                <a16:creationId xmlns:a16="http://schemas.microsoft.com/office/drawing/2014/main" id="{FB32F304-412A-49E2-98DD-C5515CC6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7" y="678656"/>
            <a:ext cx="68008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2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- 5</a:t>
            </a:r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2D46F327-6374-47CF-857A-BA528567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33475"/>
            <a:ext cx="6858000" cy="42862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PowerBI</a:t>
            </a:r>
            <a:r>
              <a:rPr lang="en-US" dirty="0"/>
              <a:t> has capabilities to ingest any </a:t>
            </a:r>
            <a:r>
              <a:rPr lang="en-US" dirty="0" err="1"/>
              <a:t>DataSource</a:t>
            </a:r>
            <a:r>
              <a:rPr lang="en-US" dirty="0"/>
              <a:t> – i.e. System Center tools, Splunk, </a:t>
            </a:r>
            <a:r>
              <a:rPr lang="en-US" dirty="0" err="1"/>
              <a:t>Solarwinds</a:t>
            </a:r>
            <a:r>
              <a:rPr lang="en-US" dirty="0"/>
              <a:t>, Tanium, etc.</a:t>
            </a:r>
          </a:p>
          <a:p>
            <a:endParaRPr lang="en-US" dirty="0"/>
          </a:p>
          <a:p>
            <a:r>
              <a:rPr lang="en-US" dirty="0"/>
              <a:t>Requires knowledge of DB schema to create visualizations</a:t>
            </a:r>
          </a:p>
          <a:p>
            <a:endParaRPr lang="en-US" dirty="0"/>
          </a:p>
          <a:p>
            <a:r>
              <a:rPr lang="en-US" dirty="0"/>
              <a:t>Example view = Health Map</a:t>
            </a:r>
          </a:p>
          <a:p>
            <a:endParaRPr lang="en-US" dirty="0"/>
          </a:p>
          <a:p>
            <a:r>
              <a:rPr lang="en-US" dirty="0"/>
              <a:t>larger panes are larger amounts of alerts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FFC76-4193-429B-AAF5-A4626BF6A9CD}"/>
              </a:ext>
            </a:extLst>
          </p:cNvPr>
          <p:cNvSpPr txBox="1"/>
          <p:nvPr/>
        </p:nvSpPr>
        <p:spPr>
          <a:xfrm>
            <a:off x="1121569" y="700088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Leverage additional Visualizations like heatmap</a:t>
            </a:r>
          </a:p>
        </p:txBody>
      </p:sp>
    </p:spTree>
    <p:extLst>
      <p:ext uri="{BB962C8B-B14F-4D97-AF65-F5344CB8AC3E}">
        <p14:creationId xmlns:p14="http://schemas.microsoft.com/office/powerpoint/2010/main" val="172678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31755A-E4B1-4B9A-9830-63BD8CCF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- 6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554C19-2AC6-4FED-9B67-80A5860C9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2032000" cy="3749040"/>
          </a:xfrm>
        </p:spPr>
        <p:txBody>
          <a:bodyPr/>
          <a:lstStyle/>
          <a:p>
            <a:r>
              <a:rPr lang="en-US" dirty="0"/>
              <a:t>Leverage SQL queries of Tool to visualize</a:t>
            </a:r>
          </a:p>
          <a:p>
            <a:endParaRPr lang="en-US" dirty="0"/>
          </a:p>
          <a:p>
            <a:r>
              <a:rPr lang="en-US" dirty="0"/>
              <a:t>Example pic is MECM data to show collections and alerts by day (age of alerts)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4AAFB-8D91-42C9-8800-9AF6DA84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938867"/>
            <a:ext cx="8305800" cy="2592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56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Operational Dashboards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9481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A4D5-3A81-4749-B9C5-9642C367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- MECM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C482E-A91F-4CFC-9F92-B03FA2C98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2193561" cy="3749040"/>
          </a:xfrm>
        </p:spPr>
        <p:txBody>
          <a:bodyPr>
            <a:normAutofit/>
          </a:bodyPr>
          <a:lstStyle/>
          <a:p>
            <a:r>
              <a:rPr lang="en-US" dirty="0"/>
              <a:t>Leverage published solutions for MECM (formerly </a:t>
            </a:r>
            <a:r>
              <a:rPr lang="en-US" dirty="0" err="1"/>
              <a:t>SysCtr</a:t>
            </a:r>
            <a:r>
              <a:rPr lang="en-US" dirty="0"/>
              <a:t> </a:t>
            </a:r>
            <a:r>
              <a:rPr lang="en-US" dirty="0" err="1"/>
              <a:t>ConfigMgr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375AE-2E4A-4941-85F9-9FA14F65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95" y="1738859"/>
            <a:ext cx="7917305" cy="4347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89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5F5FF-2156-41FB-ACC9-5CBA6B9F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83684"/>
            <a:ext cx="7696201" cy="4290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3A4D5-3A81-4749-B9C5-9642C367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– MECM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C482E-A91F-4CFC-9F92-B03FA2C9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Second example of Software updates</a:t>
            </a:r>
          </a:p>
        </p:txBody>
      </p:sp>
    </p:spTree>
    <p:extLst>
      <p:ext uri="{BB962C8B-B14F-4D97-AF65-F5344CB8AC3E}">
        <p14:creationId xmlns:p14="http://schemas.microsoft.com/office/powerpoint/2010/main" val="372808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A4D5-3A81-4749-B9C5-9642C367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1373"/>
          </a:xfrm>
        </p:spPr>
        <p:txBody>
          <a:bodyPr anchor="ctr"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– MECM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C482E-A91F-4CFC-9F92-B03FA2C98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2103620" cy="3749040"/>
          </a:xfrm>
        </p:spPr>
        <p:txBody>
          <a:bodyPr>
            <a:normAutofit/>
          </a:bodyPr>
          <a:lstStyle/>
          <a:p>
            <a:r>
              <a:rPr lang="en-US" dirty="0"/>
              <a:t>Example of Patch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C7728-FF05-4AF3-8B4A-E7FA9295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52" y="1573967"/>
            <a:ext cx="8190119" cy="46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038D42-8627-42C2-9CA3-C55E575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A87321-D445-4F33-B393-671C9F0D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r>
              <a:rPr lang="en-US" dirty="0"/>
              <a:t>Visualizations provided by other tools</a:t>
            </a:r>
          </a:p>
        </p:txBody>
      </p:sp>
    </p:spTree>
    <p:extLst>
      <p:ext uri="{BB962C8B-B14F-4D97-AF65-F5344CB8AC3E}">
        <p14:creationId xmlns:p14="http://schemas.microsoft.com/office/powerpoint/2010/main" val="315290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0322-C5C0-4604-A9B3-8A6FA114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57AA-3961-427B-893D-28D34595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Pretty much each tool company provides a way to visualize data</a:t>
            </a:r>
          </a:p>
          <a:p>
            <a:pPr lvl="1"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Show degraded and impacting issues is another way to consume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Notify SME’s of problems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Notify Teams with reports of issues (summary)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Unicorn = Single pane of glass</a:t>
            </a:r>
          </a:p>
          <a:p>
            <a:pPr marL="274320" lvl="1" indent="0">
              <a:buNone/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3rd party tools –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Silect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SquaredUp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NICE, Splunk,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Solarwinds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VMWare, Tanium,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Tychion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HBSS/McAfee, VEEAM</a:t>
            </a:r>
          </a:p>
          <a:p>
            <a:pPr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5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58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- </a:t>
            </a:r>
            <a:r>
              <a:rPr lang="en-US" dirty="0" err="1"/>
              <a:t>Silect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103120"/>
            <a:ext cx="2497666" cy="390477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Silect</a:t>
            </a:r>
            <a:r>
              <a:rPr lang="en-US" dirty="0"/>
              <a:t> published SCOM Admin dashboards to community (free = public domain)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NOTE: This is tailored to a SCOM Admin to help tune tool of perf/event/alert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07CAA-7F69-432F-81ED-F564E72554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8BF2C4F1-E44B-4F4B-AC9E-326064E5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01" y="1328394"/>
            <a:ext cx="8554064" cy="501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2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3ABC68C2-6558-4B49-BEA3-DAA1726C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374754"/>
            <a:ext cx="7896069" cy="60860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- </a:t>
            </a:r>
            <a:r>
              <a:rPr lang="en-US" dirty="0" err="1"/>
              <a:t>SquaredUp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40741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company around ~10 years</a:t>
            </a:r>
          </a:p>
          <a:p>
            <a:endParaRPr lang="en-US" dirty="0"/>
          </a:p>
          <a:p>
            <a:r>
              <a:rPr lang="en-US" dirty="0"/>
              <a:t>Build out Applications and SLA availability across multiple tools</a:t>
            </a:r>
          </a:p>
          <a:p>
            <a:endParaRPr lang="en-US" dirty="0"/>
          </a:p>
          <a:p>
            <a:r>
              <a:rPr lang="en-US" dirty="0"/>
              <a:t>Mature enterprise by leveraging Application model, network service map, and SLA availability</a:t>
            </a:r>
          </a:p>
          <a:p>
            <a:endParaRPr lang="en-US" dirty="0"/>
          </a:p>
          <a:p>
            <a:r>
              <a:rPr lang="en-US" dirty="0"/>
              <a:t>Build out monitoring of an application discovering components through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161679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</a:t>
            </a:r>
            <a:r>
              <a:rPr lang="en-US" dirty="0" err="1"/>
              <a:t>SquaredUp</a:t>
            </a:r>
            <a:r>
              <a:rPr lang="en-US" dirty="0"/>
              <a:t>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40741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company</a:t>
            </a:r>
          </a:p>
          <a:p>
            <a:endParaRPr lang="en-US" dirty="0"/>
          </a:p>
          <a:p>
            <a:r>
              <a:rPr lang="en-US" dirty="0"/>
              <a:t>Build out Applications and SLA availability across multiple tools</a:t>
            </a:r>
          </a:p>
          <a:p>
            <a:endParaRPr lang="en-US" dirty="0"/>
          </a:p>
          <a:p>
            <a:r>
              <a:rPr lang="en-US" dirty="0"/>
              <a:t>Mature enterprise by leveraging Application model, network service map, and SLA availability</a:t>
            </a:r>
          </a:p>
          <a:p>
            <a:endParaRPr lang="en-US" dirty="0"/>
          </a:p>
          <a:p>
            <a:r>
              <a:rPr lang="en-US" dirty="0"/>
              <a:t>Build out monitoring of an application discovering components through network traffic</a:t>
            </a:r>
          </a:p>
        </p:txBody>
      </p:sp>
      <p:pic>
        <p:nvPicPr>
          <p:cNvPr id="2050" name="Picture 7">
            <a:extLst>
              <a:ext uri="{FF2B5EF4-FFF2-40B4-BE49-F238E27FC236}">
                <a16:creationId xmlns:a16="http://schemas.microsoft.com/office/drawing/2014/main" id="{824ECF0F-996E-4356-9768-15B53A51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387012"/>
            <a:ext cx="7667469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0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</a:t>
            </a:r>
            <a:r>
              <a:rPr lang="en-US" dirty="0" err="1"/>
              <a:t>SquaredUp</a:t>
            </a:r>
            <a:r>
              <a:rPr lang="en-US" dirty="0"/>
              <a:t> - 3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0A2E5-A047-4DC8-8AF8-C05DB66E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8" y="1678898"/>
            <a:ext cx="7919802" cy="453650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6681" y="670591"/>
            <a:ext cx="2573311" cy="52095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3</a:t>
            </a:r>
            <a:r>
              <a:rPr lang="en-US" sz="1500" baseline="30000" dirty="0"/>
              <a:t>rd</a:t>
            </a:r>
            <a:r>
              <a:rPr lang="en-US" sz="1500" dirty="0"/>
              <a:t> party company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Build out Applications and SLA availability across multiple tools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Mature enterprise by leveraging Application model, network service map, and SLA availability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Build out monitoring of an application discovering components through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14247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038D42-8627-42C2-9CA3-C55E575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management packs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A87321-D445-4F33-B393-671C9F0D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Purchase management packs from companies to increase capabilities/functionality</a:t>
            </a:r>
          </a:p>
        </p:txBody>
      </p:sp>
    </p:spTree>
    <p:extLst>
      <p:ext uri="{BB962C8B-B14F-4D97-AF65-F5344CB8AC3E}">
        <p14:creationId xmlns:p14="http://schemas.microsoft.com/office/powerpoint/2010/main" val="345871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0322-C5C0-4604-A9B3-8A6FA114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Dashboards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57AA-3961-427B-893D-28D34595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Visualize tool data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Show degraded and impacting issues is another way to consume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Notify SME’s of problems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Notify Teams with reports of issues (summary)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Unicorn = Single pane of glass</a:t>
            </a:r>
          </a:p>
          <a:p>
            <a:pPr lvl="1"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Visualization tools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SCOM SQL visualizations (metro tile for state/alerts) – little to no cost as part of ELA (Enterprise License Agreement)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Azure Monitor (</a:t>
            </a: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AzMon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) - hybrid solution to monitor cloud/premise network/devices</a:t>
            </a:r>
          </a:p>
          <a:p>
            <a:pPr lvl="1"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PowerBI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- low cost for published reports, uses SSRS for Report gateway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3rd party tools - Silect and </a:t>
            </a: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SquaredUp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NICE, Splunk, </a:t>
            </a: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Solarwinds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VMWare, Tanium, </a:t>
            </a:r>
            <a:r>
              <a:rPr lang="en-US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Tychion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HBSS/McAfee</a:t>
            </a:r>
          </a:p>
          <a:p>
            <a:pPr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29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NICE - VMWare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40741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company</a:t>
            </a:r>
          </a:p>
          <a:p>
            <a:endParaRPr lang="en-US" dirty="0"/>
          </a:p>
          <a:p>
            <a:r>
              <a:rPr lang="en-US" dirty="0"/>
              <a:t>Requires purchase of VMWare SCOM management pack for additional monitoring capabilities of virtualization platform/ VMWare health for application teams</a:t>
            </a:r>
          </a:p>
          <a:p>
            <a:endParaRPr lang="en-US" dirty="0"/>
          </a:p>
          <a:p>
            <a:r>
              <a:rPr lang="en-US" dirty="0"/>
              <a:t>Leverages API for connectivity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83E14-848A-4595-8DD9-51DB2928D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3" y="384669"/>
            <a:ext cx="7938932" cy="55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9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17-08D4-4BFB-A91B-1A8F765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NICE – VMWare - 2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9EFA9-9E47-4AD1-B5EA-97B4877D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0219"/>
            <a:ext cx="4663440" cy="263484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BEA7-08FF-4195-961C-91EB76D0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dirty="0"/>
              <a:t>VMWare health to see poor performing hosts/virtual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06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A03EB-7A08-495B-BE19-1E502613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NICE – VMWare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AC80F-77D6-4A34-9DB2-F5E931D2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NICE VMWare management pack – </a:t>
            </a:r>
          </a:p>
          <a:p>
            <a:endParaRPr lang="en-US" dirty="0"/>
          </a:p>
          <a:p>
            <a:r>
              <a:rPr lang="en-US" dirty="0"/>
              <a:t>NON-VMWare Admins can leverage performance graphs, reports,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B4209-9CFC-49AD-87ED-1FD2F09A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0" y="371006"/>
            <a:ext cx="79696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9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A03EB-7A08-495B-BE19-1E502613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NICE – O365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D34D5-920E-4ADB-B49A-9F60962B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24340"/>
            <a:ext cx="4663440" cy="2506599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AC80F-77D6-4A34-9DB2-F5E931D2B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dirty="0"/>
              <a:t>NICE VMWare O365 management pack – </a:t>
            </a:r>
          </a:p>
          <a:p>
            <a:endParaRPr lang="en-US" dirty="0"/>
          </a:p>
          <a:p>
            <a:r>
              <a:rPr lang="en-US" dirty="0"/>
              <a:t>O365 management pack is being assessed for updates by SCOM product group at present</a:t>
            </a:r>
          </a:p>
        </p:txBody>
      </p:sp>
    </p:spTree>
    <p:extLst>
      <p:ext uri="{BB962C8B-B14F-4D97-AF65-F5344CB8AC3E}">
        <p14:creationId xmlns:p14="http://schemas.microsoft.com/office/powerpoint/2010/main" val="454593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2479F-BD3B-41A5-80CF-63C366A1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16848"/>
            <a:ext cx="7696201" cy="2424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BA03EB-7A08-495B-BE19-1E502613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– NICE - Oracle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AC80F-77D6-4A34-9DB2-F5E931D2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NICE Oracle management pack</a:t>
            </a:r>
          </a:p>
          <a:p>
            <a:endParaRPr lang="en-US" dirty="0"/>
          </a:p>
          <a:p>
            <a:r>
              <a:rPr lang="en-US" dirty="0"/>
              <a:t>Provide insights into Oracle databases on Windows</a:t>
            </a:r>
          </a:p>
        </p:txBody>
      </p:sp>
    </p:spTree>
    <p:extLst>
      <p:ext uri="{BB962C8B-B14F-4D97-AF65-F5344CB8AC3E}">
        <p14:creationId xmlns:p14="http://schemas.microsoft.com/office/powerpoint/2010/main" val="296315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038D42-8627-42C2-9CA3-C55E575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/>
          <a:lstStyle/>
          <a:p>
            <a:r>
              <a:rPr lang="en-US" dirty="0"/>
              <a:t>SCOM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A87321-D445-4F33-B393-671C9F0D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r>
              <a:rPr lang="en-US" dirty="0"/>
              <a:t>SQL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550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A6B9-6D5B-45F5-9FFF-944EE3F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SCOM Visualizations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D8525-0246-4B68-A1E1-75AB3CD0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4940"/>
            <a:ext cx="6858000" cy="37033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923C-051E-40E2-81B1-A4A53F6C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SCOM SQL </a:t>
            </a:r>
          </a:p>
          <a:p>
            <a:pPr>
              <a:defRPr/>
            </a:pPr>
            <a:r>
              <a:rPr lang="en-US" altLang="en-US"/>
              <a:t>Visualizations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Example - SQL Server Summary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159906-7EA3-4985-AA8F-A3605010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SCOM SQL visualizations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CC10F0-6F37-4C3C-ACC7-DA48B3C1A6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660" y="1743074"/>
            <a:ext cx="8339021" cy="455771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827212E-D245-4F31-AC49-78EAE7B1B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1130" y="2103120"/>
            <a:ext cx="2074069" cy="3749040"/>
          </a:xfrm>
        </p:spPr>
        <p:txBody>
          <a:bodyPr/>
          <a:lstStyle/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SQL Server Summary View - Drilldown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4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038D42-8627-42C2-9CA3-C55E575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/>
          <a:lstStyle/>
          <a:p>
            <a:r>
              <a:rPr lang="en-US" dirty="0" err="1"/>
              <a:t>AzMON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A87321-D445-4F33-B393-671C9F0D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r>
              <a:rPr lang="en-US" dirty="0"/>
              <a:t>Azure Monitor and Grafana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20794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AzMon</a:t>
            </a:r>
            <a:endParaRPr lang="en-US" dirty="0"/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1855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25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D452B-31F6-4C67-ADAB-4FE161768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1" r="15954"/>
          <a:stretch/>
        </p:blipFill>
        <p:spPr>
          <a:xfrm>
            <a:off x="228599" y="237745"/>
            <a:ext cx="7696201" cy="17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77FC0A0-C4B2-4659-839D-FB740F5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 err="1"/>
              <a:t>AzMon</a:t>
            </a:r>
            <a:r>
              <a:rPr lang="en-US" dirty="0"/>
              <a:t> - 2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88C55E-9D8F-4C6C-9A72-573FB9C0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Enables additional functionality – </a:t>
            </a:r>
          </a:p>
          <a:p>
            <a:r>
              <a:rPr lang="en-US" dirty="0"/>
              <a:t>Application Insights for App Perf </a:t>
            </a:r>
            <a:r>
              <a:rPr lang="en-US" dirty="0" err="1"/>
              <a:t>Mgmt</a:t>
            </a:r>
            <a:r>
              <a:rPr lang="en-US" dirty="0"/>
              <a:t> (APM)</a:t>
            </a:r>
          </a:p>
          <a:p>
            <a:r>
              <a:rPr lang="en-US" dirty="0"/>
              <a:t>Application/Service Map</a:t>
            </a:r>
          </a:p>
          <a:p>
            <a:r>
              <a:rPr lang="en-US" dirty="0"/>
              <a:t>Azure Workbook visualizations</a:t>
            </a:r>
          </a:p>
          <a:p>
            <a:r>
              <a:rPr lang="en-US" dirty="0"/>
              <a:t>Custom Dashboards</a:t>
            </a:r>
          </a:p>
          <a:p>
            <a:r>
              <a:rPr lang="en-US" dirty="0"/>
              <a:t>Grafana visualizations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975D7-088F-47CE-9D07-89118AA3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1" y="1531458"/>
            <a:ext cx="3486152" cy="2610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4468D-2AE4-4CE6-A7FF-9BF6F416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43" y="4264040"/>
            <a:ext cx="6728101" cy="2125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15496E-A9D7-4607-AACF-6C11F7E29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668" y="1531458"/>
            <a:ext cx="4860131" cy="26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4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947</Words>
  <Application>Microsoft Office PowerPoint</Application>
  <PresentationFormat>Widescreen</PresentationFormat>
  <Paragraphs>146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Garamond</vt:lpstr>
      <vt:lpstr>Roboto</vt:lpstr>
      <vt:lpstr>SavonVTI</vt:lpstr>
      <vt:lpstr>Operational Dashboards</vt:lpstr>
      <vt:lpstr>Operational Dashboards</vt:lpstr>
      <vt:lpstr>Operational Dashboards - 2</vt:lpstr>
      <vt:lpstr>SCOM</vt:lpstr>
      <vt:lpstr>SCOM Visualizations</vt:lpstr>
      <vt:lpstr>SCOM SQL visualizations</vt:lpstr>
      <vt:lpstr>AzMON</vt:lpstr>
      <vt:lpstr>AzMon</vt:lpstr>
      <vt:lpstr>AzMon - 2</vt:lpstr>
      <vt:lpstr>AzMon - 3</vt:lpstr>
      <vt:lpstr>AzMon -3  Azure Monitor (AzMon) visualizations</vt:lpstr>
      <vt:lpstr>PowerBI</vt:lpstr>
      <vt:lpstr>PowerBI</vt:lpstr>
      <vt:lpstr>PowerBI</vt:lpstr>
      <vt:lpstr>PowerBI - 2</vt:lpstr>
      <vt:lpstr>PowerBI - 3</vt:lpstr>
      <vt:lpstr>PowerBI - 4</vt:lpstr>
      <vt:lpstr>PowerBI - 5</vt:lpstr>
      <vt:lpstr>PowerBI - 6</vt:lpstr>
      <vt:lpstr>PowerBI - MECM</vt:lpstr>
      <vt:lpstr>PowerBI – MECM 2</vt:lpstr>
      <vt:lpstr>PowerBI – MECM 3</vt:lpstr>
      <vt:lpstr>3rd party</vt:lpstr>
      <vt:lpstr>3rd Party pathway</vt:lpstr>
      <vt:lpstr>3rd party - Silect</vt:lpstr>
      <vt:lpstr>3rd party - SquaredUp</vt:lpstr>
      <vt:lpstr>3rd party – SquaredUp - 2</vt:lpstr>
      <vt:lpstr>3rd party – SquaredUp - 3</vt:lpstr>
      <vt:lpstr>3rd party management packs</vt:lpstr>
      <vt:lpstr>3rd party – NICE - VMWare</vt:lpstr>
      <vt:lpstr>3rd party – NICE – VMWare - 2</vt:lpstr>
      <vt:lpstr>3rd party – NICE – VMWare 3</vt:lpstr>
      <vt:lpstr>3rd party – NICE – O365</vt:lpstr>
      <vt:lpstr>3rd party – NICE - Oracle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Dashboards</dc:title>
  <dc:creator>Kevin Justin</dc:creator>
  <cp:lastModifiedBy>Kevin Justin</cp:lastModifiedBy>
  <cp:revision>9</cp:revision>
  <dcterms:created xsi:type="dcterms:W3CDTF">2021-01-13T19:45:39Z</dcterms:created>
  <dcterms:modified xsi:type="dcterms:W3CDTF">2021-03-02T16:56:20Z</dcterms:modified>
</cp:coreProperties>
</file>