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1" r:id="rId6"/>
    <p:sldId id="262" r:id="rId7"/>
    <p:sldId id="267" r:id="rId8"/>
    <p:sldId id="263" r:id="rId9"/>
    <p:sldId id="264" r:id="rId10"/>
    <p:sldId id="268" r:id="rId11"/>
    <p:sldId id="271" r:id="rId12"/>
    <p:sldId id="270" r:id="rId13"/>
    <p:sldId id="265" r:id="rId14"/>
    <p:sldId id="283" r:id="rId15"/>
    <p:sldId id="284" r:id="rId16"/>
    <p:sldId id="285" r:id="rId17"/>
    <p:sldId id="272" r:id="rId18"/>
    <p:sldId id="273" r:id="rId19"/>
    <p:sldId id="269" r:id="rId20"/>
    <p:sldId id="274" r:id="rId21"/>
    <p:sldId id="275" r:id="rId22"/>
    <p:sldId id="282" r:id="rId23"/>
    <p:sldId id="281" r:id="rId24"/>
    <p:sldId id="276" r:id="rId25"/>
    <p:sldId id="277" r:id="rId26"/>
    <p:sldId id="278" r:id="rId27"/>
    <p:sldId id="279" r:id="rId28"/>
    <p:sldId id="28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18" autoAdjust="0"/>
    <p:restoredTop sz="94619" autoAdjust="0"/>
  </p:normalViewPr>
  <p:slideViewPr>
    <p:cSldViewPr snapToGrid="0">
      <p:cViewPr varScale="1">
        <p:scale>
          <a:sx n="85" d="100"/>
          <a:sy n="85" d="100"/>
        </p:scale>
        <p:origin x="68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altLang="en-US" dirty="0">
              <a:solidFill>
                <a:srgbClr val="000000"/>
              </a:solidFill>
              <a:latin typeface="Arial" panose="020B0604020202020204" pitchFamily="34" charset="0"/>
            </a:rPr>
            <a:t>SCOM SQL visualizations (metro tile for state/alerts)</a:t>
          </a:r>
          <a:endParaRPr lang="en-US" dirty="0"/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49225C73-1633-42F1-AB3B-7CB183E5F8B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altLang="en-US" dirty="0" err="1">
              <a:solidFill>
                <a:srgbClr val="000000"/>
              </a:solidFill>
              <a:latin typeface="Arial" panose="020B0604020202020204" pitchFamily="34" charset="0"/>
            </a:rPr>
            <a:t>PowerBI</a:t>
          </a:r>
          <a:endParaRPr lang="en-US" dirty="0"/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C383F32-22E8-4F62-A3E0-BDC3D5F489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altLang="en-US" dirty="0">
              <a:solidFill>
                <a:srgbClr val="000000"/>
              </a:solidFill>
              <a:latin typeface="Arial" panose="020B0604020202020204" pitchFamily="34" charset="0"/>
            </a:rPr>
            <a:t>3</a:t>
          </a:r>
          <a:r>
            <a:rPr lang="en-US" altLang="en-US" baseline="30000" dirty="0">
              <a:solidFill>
                <a:srgbClr val="000000"/>
              </a:solidFill>
              <a:latin typeface="Arial" panose="020B0604020202020204" pitchFamily="34" charset="0"/>
            </a:rPr>
            <a:t>rd</a:t>
          </a:r>
          <a:r>
            <a:rPr lang="en-US" altLang="en-US" dirty="0">
              <a:solidFill>
                <a:srgbClr val="000000"/>
              </a:solidFill>
              <a:latin typeface="Arial" panose="020B0604020202020204" pitchFamily="34" charset="0"/>
            </a:rPr>
            <a:t> party – </a:t>
          </a:r>
          <a:r>
            <a:rPr lang="en-US" altLang="en-US" dirty="0" err="1">
              <a:solidFill>
                <a:srgbClr val="000000"/>
              </a:solidFill>
              <a:latin typeface="Arial" panose="020B0604020202020204" pitchFamily="34" charset="0"/>
            </a:rPr>
            <a:t>Silect</a:t>
          </a:r>
          <a:r>
            <a:rPr lang="en-US" altLang="en-US" dirty="0">
              <a:solidFill>
                <a:srgbClr val="000000"/>
              </a:solidFill>
              <a:latin typeface="Arial" panose="020B0604020202020204" pitchFamily="34" charset="0"/>
            </a:rPr>
            <a:t> and </a:t>
          </a:r>
          <a:r>
            <a:rPr lang="en-US" altLang="en-US" dirty="0" err="1">
              <a:solidFill>
                <a:srgbClr val="000000"/>
              </a:solidFill>
              <a:latin typeface="Arial" panose="020B0604020202020204" pitchFamily="34" charset="0"/>
            </a:rPr>
            <a:t>SquaredUp</a:t>
          </a:r>
          <a:endParaRPr lang="en-US" dirty="0"/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50B3CE7C-E10B-4E23-BD93-03664997C932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DE9CE479-E4AE-4283-AEF1-10C1535B4324}" type="pres">
      <dgm:prSet presAssocID="{40FC4FFE-8987-4A26-B7F4-8A516F18ADAE}" presName="compNode" presStyleCnt="0"/>
      <dgm:spPr/>
    </dgm:pt>
    <dgm:pt modelId="{B59FCF02-CAD2-4D6F-9542-AD86711168CA}" type="pres">
      <dgm:prSet presAssocID="{40FC4FFE-8987-4A26-B7F4-8A516F18ADAE}" presName="iconBgRect" presStyleLbl="bgShp" presStyleIdx="0" presStyleCnt="3"/>
      <dgm:spPr/>
    </dgm:pt>
    <dgm:pt modelId="{7C175B98-93F4-4D7C-BB95-1514AB879CD5}" type="pres">
      <dgm:prSet presAssocID="{40FC4FFE-8987-4A26-B7F4-8A516F18ADA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677A3090-5F01-43FD-9FA6-C0420AD80FD6}" type="pres">
      <dgm:prSet presAssocID="{40FC4FFE-8987-4A26-B7F4-8A516F18ADAE}" presName="spaceRect" presStyleCnt="0"/>
      <dgm:spPr/>
    </dgm:pt>
    <dgm:pt modelId="{127117FB-F8A7-4A20-A8A7-EC686DDC76D0}" type="pres">
      <dgm:prSet presAssocID="{40FC4FFE-8987-4A26-B7F4-8A516F18ADAE}" presName="textRect" presStyleLbl="revTx" presStyleIdx="0" presStyleCnt="3">
        <dgm:presLayoutVars>
          <dgm:chMax val="1"/>
          <dgm:chPref val="1"/>
        </dgm:presLayoutVars>
      </dgm:prSet>
      <dgm:spPr/>
    </dgm:pt>
    <dgm:pt modelId="{FD1EED9C-83D3-41AD-A09B-D3B36354168F}" type="pres">
      <dgm:prSet presAssocID="{5B62599A-5C9B-48E7-896E-EA782AC60C8B}" presName="sibTrans" presStyleCnt="0"/>
      <dgm:spPr/>
    </dgm:pt>
    <dgm:pt modelId="{C998AB0A-577D-44AA-A068-F634DDE7BD47}" type="pres">
      <dgm:prSet presAssocID="{49225C73-1633-42F1-AB3B-7CB183E5F8B8}" presName="compNode" presStyleCnt="0"/>
      <dgm:spPr/>
    </dgm:pt>
    <dgm:pt modelId="{BCD8CDD9-0C56-4401-ADB1-8B48DAB2C96F}" type="pres">
      <dgm:prSet presAssocID="{49225C73-1633-42F1-AB3B-7CB183E5F8B8}" presName="iconBgRect" presStyleLbl="bgShp" presStyleIdx="1" presStyleCnt="3"/>
      <dgm:spPr/>
    </dgm:pt>
    <dgm:pt modelId="{DB4CA7C4-FCA1-4127-B20A-2A5C031A3CF4}" type="pres">
      <dgm:prSet presAssocID="{49225C73-1633-42F1-AB3B-7CB183E5F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bar chart"/>
        </a:ext>
      </dgm:extLst>
    </dgm:pt>
    <dgm:pt modelId="{9B0C8FBF-0BDD-48A5-967E-F3FE71659F6A}" type="pres">
      <dgm:prSet presAssocID="{49225C73-1633-42F1-AB3B-7CB183E5F8B8}" presName="spaceRect" presStyleCnt="0"/>
      <dgm:spPr/>
    </dgm:pt>
    <dgm:pt modelId="{7E6FE37A-5DB0-4899-9FCB-0CE39BC185F8}" type="pres">
      <dgm:prSet presAssocID="{49225C73-1633-42F1-AB3B-7CB183E5F8B8}" presName="textRect" presStyleLbl="revTx" presStyleIdx="1" presStyleCnt="3">
        <dgm:presLayoutVars>
          <dgm:chMax val="1"/>
          <dgm:chPref val="1"/>
        </dgm:presLayoutVars>
      </dgm:prSet>
      <dgm:spPr/>
    </dgm:pt>
    <dgm:pt modelId="{5A266296-0042-402F-92EF-D59AB148E92E}" type="pres">
      <dgm:prSet presAssocID="{9646853A-8964-4519-A5B1-0B7D18B2983D}" presName="sibTrans" presStyleCnt="0"/>
      <dgm:spPr/>
    </dgm:pt>
    <dgm:pt modelId="{ECFA770B-DE2C-4683-A038-58D0FE44BC27}" type="pres">
      <dgm:prSet presAssocID="{1C383F32-22E8-4F62-A3E0-BDC3D5F48992}" presName="compNode" presStyleCnt="0"/>
      <dgm:spPr/>
    </dgm:pt>
    <dgm:pt modelId="{FF93E135-77D6-48A0-8871-9BC93D705D06}" type="pres">
      <dgm:prSet presAssocID="{1C383F32-22E8-4F62-A3E0-BDC3D5F48992}" presName="iconBgRect" presStyleLbl="bgShp" presStyleIdx="2" presStyleCnt="3"/>
      <dgm:spPr/>
    </dgm:pt>
    <dgm:pt modelId="{39509775-983E-4110-B989-EE2CD6514BE0}" type="pres">
      <dgm:prSet presAssocID="{1C383F32-22E8-4F62-A3E0-BDC3D5F4899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493B43B2-705C-4AE5-8A77-D8DEEDA1B5CF}" type="pres">
      <dgm:prSet presAssocID="{1C383F32-22E8-4F62-A3E0-BDC3D5F48992}" presName="spaceRect" presStyleCnt="0"/>
      <dgm:spPr/>
    </dgm:pt>
    <dgm:pt modelId="{1AEDC777-00B3-41D7-9AE1-23D741E941C3}" type="pres">
      <dgm:prSet presAssocID="{1C383F32-22E8-4F62-A3E0-BDC3D5F4899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7A710F69-5154-4855-ACF5-BC7C1BF85A80}" type="presOf" srcId="{49225C73-1633-42F1-AB3B-7CB183E5F8B8}" destId="{7E6FE37A-5DB0-4899-9FCB-0CE39BC185F8}" srcOrd="0" destOrd="0" presId="urn:microsoft.com/office/officeart/2018/5/layout/IconCircle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676D3A6A-6EA7-4483-BB12-0BD4A7D7AF9D}" type="presOf" srcId="{01A66772-F185-4D58-B8BB-E9370D7A7A2B}" destId="{50B3CE7C-E10B-4E23-BD93-03664997C932}" srcOrd="0" destOrd="0" presId="urn:microsoft.com/office/officeart/2018/5/layout/IconCircleLabelList"/>
    <dgm:cxn modelId="{1496FC70-DB8B-48D4-98DE-DD2856E389EE}" type="presOf" srcId="{1C383F32-22E8-4F62-A3E0-BDC3D5F48992}" destId="{1AEDC777-00B3-41D7-9AE1-23D741E941C3}" srcOrd="0" destOrd="0" presId="urn:microsoft.com/office/officeart/2018/5/layout/IconCircleLabelList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355227E3-55E0-4343-BC8D-FC0EB1694F48}" type="presOf" srcId="{40FC4FFE-8987-4A26-B7F4-8A516F18ADAE}" destId="{127117FB-F8A7-4A20-A8A7-EC686DDC76D0}" srcOrd="0" destOrd="0" presId="urn:microsoft.com/office/officeart/2018/5/layout/IconCircleLabelList"/>
    <dgm:cxn modelId="{555498CB-3ED1-404E-A25F-EB243EFC5FB1}" type="presParOf" srcId="{50B3CE7C-E10B-4E23-BD93-03664997C932}" destId="{DE9CE479-E4AE-4283-AEF1-10C1535B4324}" srcOrd="0" destOrd="0" presId="urn:microsoft.com/office/officeart/2018/5/layout/IconCircleLabelList"/>
    <dgm:cxn modelId="{11F12D49-CD08-4D50-BD13-3ECBC3A476A4}" type="presParOf" srcId="{DE9CE479-E4AE-4283-AEF1-10C1535B4324}" destId="{B59FCF02-CAD2-4D6F-9542-AD86711168CA}" srcOrd="0" destOrd="0" presId="urn:microsoft.com/office/officeart/2018/5/layout/IconCircleLabelList"/>
    <dgm:cxn modelId="{F443A659-540B-487B-97F9-49219CF60D6B}" type="presParOf" srcId="{DE9CE479-E4AE-4283-AEF1-10C1535B4324}" destId="{7C175B98-93F4-4D7C-BB95-1514AB879CD5}" srcOrd="1" destOrd="0" presId="urn:microsoft.com/office/officeart/2018/5/layout/IconCircleLabelList"/>
    <dgm:cxn modelId="{A503D7AB-7D64-4163-93B5-1CEEDAE81823}" type="presParOf" srcId="{DE9CE479-E4AE-4283-AEF1-10C1535B4324}" destId="{677A3090-5F01-43FD-9FA6-C0420AD80FD6}" srcOrd="2" destOrd="0" presId="urn:microsoft.com/office/officeart/2018/5/layout/IconCircleLabelList"/>
    <dgm:cxn modelId="{780188ED-7DCE-45BB-B6AF-91BE48969612}" type="presParOf" srcId="{DE9CE479-E4AE-4283-AEF1-10C1535B4324}" destId="{127117FB-F8A7-4A20-A8A7-EC686DDC76D0}" srcOrd="3" destOrd="0" presId="urn:microsoft.com/office/officeart/2018/5/layout/IconCircleLabelList"/>
    <dgm:cxn modelId="{155719F8-A89B-4E96-BC49-C48BC717F480}" type="presParOf" srcId="{50B3CE7C-E10B-4E23-BD93-03664997C932}" destId="{FD1EED9C-83D3-41AD-A09B-D3B36354168F}" srcOrd="1" destOrd="0" presId="urn:microsoft.com/office/officeart/2018/5/layout/IconCircleLabelList"/>
    <dgm:cxn modelId="{2772E199-56B0-4310-A55E-67D00CA3E59E}" type="presParOf" srcId="{50B3CE7C-E10B-4E23-BD93-03664997C932}" destId="{C998AB0A-577D-44AA-A068-F634DDE7BD47}" srcOrd="2" destOrd="0" presId="urn:microsoft.com/office/officeart/2018/5/layout/IconCircleLabelList"/>
    <dgm:cxn modelId="{4E351D18-D97F-4B92-A608-2E9600B91C28}" type="presParOf" srcId="{C998AB0A-577D-44AA-A068-F634DDE7BD47}" destId="{BCD8CDD9-0C56-4401-ADB1-8B48DAB2C96F}" srcOrd="0" destOrd="0" presId="urn:microsoft.com/office/officeart/2018/5/layout/IconCircleLabelList"/>
    <dgm:cxn modelId="{B3DC724C-4569-4E9D-BD5A-49E4CD991FD0}" type="presParOf" srcId="{C998AB0A-577D-44AA-A068-F634DDE7BD47}" destId="{DB4CA7C4-FCA1-4127-B20A-2A5C031A3CF4}" srcOrd="1" destOrd="0" presId="urn:microsoft.com/office/officeart/2018/5/layout/IconCircleLabelList"/>
    <dgm:cxn modelId="{AD1AB552-CCE0-4911-BB9E-5D4A60B21F4F}" type="presParOf" srcId="{C998AB0A-577D-44AA-A068-F634DDE7BD47}" destId="{9B0C8FBF-0BDD-48A5-967E-F3FE71659F6A}" srcOrd="2" destOrd="0" presId="urn:microsoft.com/office/officeart/2018/5/layout/IconCircleLabelList"/>
    <dgm:cxn modelId="{8558F796-2D01-40FE-A21A-7530EEBC3BC3}" type="presParOf" srcId="{C998AB0A-577D-44AA-A068-F634DDE7BD47}" destId="{7E6FE37A-5DB0-4899-9FCB-0CE39BC185F8}" srcOrd="3" destOrd="0" presId="urn:microsoft.com/office/officeart/2018/5/layout/IconCircleLabelList"/>
    <dgm:cxn modelId="{1532E2BE-82E9-40A4-A6F7-40B60FC879AE}" type="presParOf" srcId="{50B3CE7C-E10B-4E23-BD93-03664997C932}" destId="{5A266296-0042-402F-92EF-D59AB148E92E}" srcOrd="3" destOrd="0" presId="urn:microsoft.com/office/officeart/2018/5/layout/IconCircleLabelList"/>
    <dgm:cxn modelId="{3A7F4DB9-1469-4F58-B633-24B7EEE084D1}" type="presParOf" srcId="{50B3CE7C-E10B-4E23-BD93-03664997C932}" destId="{ECFA770B-DE2C-4683-A038-58D0FE44BC27}" srcOrd="4" destOrd="0" presId="urn:microsoft.com/office/officeart/2018/5/layout/IconCircleLabelList"/>
    <dgm:cxn modelId="{91311827-CDAC-4BA8-B4A3-117AFD1CEE2D}" type="presParOf" srcId="{ECFA770B-DE2C-4683-A038-58D0FE44BC27}" destId="{FF93E135-77D6-48A0-8871-9BC93D705D06}" srcOrd="0" destOrd="0" presId="urn:microsoft.com/office/officeart/2018/5/layout/IconCircleLabelList"/>
    <dgm:cxn modelId="{83B7CA40-11B7-4507-8422-A40F02D469B2}" type="presParOf" srcId="{ECFA770B-DE2C-4683-A038-58D0FE44BC27}" destId="{39509775-983E-4110-B989-EE2CD6514BE0}" srcOrd="1" destOrd="0" presId="urn:microsoft.com/office/officeart/2018/5/layout/IconCircleLabelList"/>
    <dgm:cxn modelId="{A44BB251-01EB-4DEF-A28C-6D495183E4DC}" type="presParOf" srcId="{ECFA770B-DE2C-4683-A038-58D0FE44BC27}" destId="{493B43B2-705C-4AE5-8A77-D8DEEDA1B5CF}" srcOrd="2" destOrd="0" presId="urn:microsoft.com/office/officeart/2018/5/layout/IconCircleLabelList"/>
    <dgm:cxn modelId="{1EFA52DF-3C80-4DAA-BED6-AFE2F81796B2}" type="presParOf" srcId="{ECFA770B-DE2C-4683-A038-58D0FE44BC27}" destId="{1AEDC777-00B3-41D7-9AE1-23D741E941C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FCF02-CAD2-4D6F-9542-AD86711168CA}">
      <dsp:nvSpPr>
        <dsp:cNvPr id="0" name=""/>
        <dsp:cNvSpPr/>
      </dsp:nvSpPr>
      <dsp:spPr>
        <a:xfrm>
          <a:off x="616949" y="310305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75B98-93F4-4D7C-BB95-1514AB879CD5}">
      <dsp:nvSpPr>
        <dsp:cNvPr id="0" name=""/>
        <dsp:cNvSpPr/>
      </dsp:nvSpPr>
      <dsp:spPr>
        <a:xfrm>
          <a:off x="1004512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117FB-F8A7-4A20-A8A7-EC686DDC76D0}">
      <dsp:nvSpPr>
        <dsp:cNvPr id="0" name=""/>
        <dsp:cNvSpPr/>
      </dsp:nvSpPr>
      <dsp:spPr>
        <a:xfrm>
          <a:off x="35606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altLang="en-US" sz="1600" kern="1200" dirty="0">
              <a:solidFill>
                <a:srgbClr val="000000"/>
              </a:solidFill>
              <a:latin typeface="Arial" panose="020B0604020202020204" pitchFamily="34" charset="0"/>
            </a:rPr>
            <a:t>SCOM SQL visualizations (metro tile for state/alerts)</a:t>
          </a:r>
          <a:endParaRPr lang="en-US" sz="1600" kern="1200" dirty="0"/>
        </a:p>
      </dsp:txBody>
      <dsp:txXfrm>
        <a:off x="35606" y="2695306"/>
        <a:ext cx="2981250" cy="720000"/>
      </dsp:txXfrm>
    </dsp:sp>
    <dsp:sp modelId="{BCD8CDD9-0C56-4401-ADB1-8B48DAB2C96F}">
      <dsp:nvSpPr>
        <dsp:cNvPr id="0" name=""/>
        <dsp:cNvSpPr/>
      </dsp:nvSpPr>
      <dsp:spPr>
        <a:xfrm>
          <a:off x="4119918" y="310305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4CA7C4-FCA1-4127-B20A-2A5C031A3CF4}">
      <dsp:nvSpPr>
        <dsp:cNvPr id="0" name=""/>
        <dsp:cNvSpPr/>
      </dsp:nvSpPr>
      <dsp:spPr>
        <a:xfrm>
          <a:off x="4507481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FE37A-5DB0-4899-9FCB-0CE39BC185F8}">
      <dsp:nvSpPr>
        <dsp:cNvPr id="0" name=""/>
        <dsp:cNvSpPr/>
      </dsp:nvSpPr>
      <dsp:spPr>
        <a:xfrm>
          <a:off x="3538574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kern="1200" dirty="0" err="1">
              <a:solidFill>
                <a:srgbClr val="000000"/>
              </a:solidFill>
              <a:latin typeface="Arial" panose="020B0604020202020204" pitchFamily="34" charset="0"/>
            </a:rPr>
            <a:t>PowerBI</a:t>
          </a:r>
          <a:endParaRPr lang="en-US" sz="1600" kern="1200" dirty="0"/>
        </a:p>
      </dsp:txBody>
      <dsp:txXfrm>
        <a:off x="3538574" y="2695306"/>
        <a:ext cx="2981250" cy="720000"/>
      </dsp:txXfrm>
    </dsp:sp>
    <dsp:sp modelId="{FF93E135-77D6-48A0-8871-9BC93D705D06}">
      <dsp:nvSpPr>
        <dsp:cNvPr id="0" name=""/>
        <dsp:cNvSpPr/>
      </dsp:nvSpPr>
      <dsp:spPr>
        <a:xfrm>
          <a:off x="7622887" y="310305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09775-983E-4110-B989-EE2CD6514BE0}">
      <dsp:nvSpPr>
        <dsp:cNvPr id="0" name=""/>
        <dsp:cNvSpPr/>
      </dsp:nvSpPr>
      <dsp:spPr>
        <a:xfrm>
          <a:off x="8010450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EDC777-00B3-41D7-9AE1-23D741E941C3}">
      <dsp:nvSpPr>
        <dsp:cNvPr id="0" name=""/>
        <dsp:cNvSpPr/>
      </dsp:nvSpPr>
      <dsp:spPr>
        <a:xfrm>
          <a:off x="7041543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kern="1200" dirty="0">
              <a:solidFill>
                <a:srgbClr val="000000"/>
              </a:solidFill>
              <a:latin typeface="Arial" panose="020B0604020202020204" pitchFamily="34" charset="0"/>
            </a:rPr>
            <a:t>3</a:t>
          </a:r>
          <a:r>
            <a:rPr lang="en-US" altLang="en-US" sz="1600" kern="1200" baseline="30000" dirty="0">
              <a:solidFill>
                <a:srgbClr val="000000"/>
              </a:solidFill>
              <a:latin typeface="Arial" panose="020B0604020202020204" pitchFamily="34" charset="0"/>
            </a:rPr>
            <a:t>rd</a:t>
          </a:r>
          <a:r>
            <a:rPr lang="en-US" altLang="en-US" sz="1600" kern="1200" dirty="0">
              <a:solidFill>
                <a:srgbClr val="000000"/>
              </a:solidFill>
              <a:latin typeface="Arial" panose="020B0604020202020204" pitchFamily="34" charset="0"/>
            </a:rPr>
            <a:t> party – </a:t>
          </a:r>
          <a:r>
            <a:rPr lang="en-US" altLang="en-US" sz="1600" kern="1200" dirty="0" err="1">
              <a:solidFill>
                <a:srgbClr val="000000"/>
              </a:solidFill>
              <a:latin typeface="Arial" panose="020B0604020202020204" pitchFamily="34" charset="0"/>
            </a:rPr>
            <a:t>Silect</a:t>
          </a:r>
          <a:r>
            <a:rPr lang="en-US" altLang="en-US" sz="1600" kern="1200" dirty="0">
              <a:solidFill>
                <a:srgbClr val="000000"/>
              </a:solidFill>
              <a:latin typeface="Arial" panose="020B0604020202020204" pitchFamily="34" charset="0"/>
            </a:rPr>
            <a:t> and </a:t>
          </a:r>
          <a:r>
            <a:rPr lang="en-US" altLang="en-US" sz="1600" kern="1200" dirty="0" err="1">
              <a:solidFill>
                <a:srgbClr val="000000"/>
              </a:solidFill>
              <a:latin typeface="Arial" panose="020B0604020202020204" pitchFamily="34" charset="0"/>
            </a:rPr>
            <a:t>SquaredUp</a:t>
          </a:r>
          <a:endParaRPr lang="en-US" sz="1600" kern="1200" dirty="0"/>
        </a:p>
      </dsp:txBody>
      <dsp:txXfrm>
        <a:off x="7041543" y="2695306"/>
        <a:ext cx="2981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pPr marL="0" indent="0" algn="ctr" eaLnBrk="1" hangingPunct="1"/>
            <a:r>
              <a:rPr lang="en-US" altLang="en-US" sz="4400" kern="0" dirty="0">
                <a:latin typeface="Arial" panose="020B0604020202020204" pitchFamily="34" charset="0"/>
                <a:cs typeface="Arial" panose="020B0604020202020204" pitchFamily="34" charset="0"/>
              </a:rPr>
              <a:t>Operational Dashboards</a:t>
            </a:r>
            <a:endParaRPr lang="en-US" altLang="en-US" sz="4400" b="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Leveraging Dashboard tools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Operational Dashboards</a:t>
            </a:r>
          </a:p>
        </p:txBody>
      </p:sp>
      <p:graphicFrame>
        <p:nvGraphicFramePr>
          <p:cNvPr id="5" name="Content Placeholder 2" descr="SmartArt graphic">
            <a:extLst>
              <a:ext uri="{FF2B5EF4-FFF2-40B4-BE49-F238E27FC236}">
                <a16:creationId xmlns:a16="http://schemas.microsoft.com/office/drawing/2014/main" id="{91DB1382-7276-49FA-9632-38D558F457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3967781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B0322-C5C0-4604-A9B3-8A6FA1146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Operational Dashboards - 2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F57AA-3961-427B-893D-28D345950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Visualize tool data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Show degraded and impacting issues is another way to consume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Notify SME’s of problems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Notify Teams with reports of issues (summary)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Unicorn = Single pane of glass</a:t>
            </a:r>
          </a:p>
          <a:p>
            <a:pPr lvl="1"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altLang="en-US" sz="1800" dirty="0">
                <a:solidFill>
                  <a:srgbClr val="000000"/>
                </a:solidFill>
                <a:latin typeface="Arial" panose="020B0604020202020204" pitchFamily="34" charset="0"/>
              </a:rPr>
              <a:t>Visualization tools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SCOM SQL visualizations (metro tile for state/alerts) – little to no cost as part of ELA (Enterprise License Agreement)</a:t>
            </a:r>
          </a:p>
          <a:p>
            <a:pPr lvl="1">
              <a:defRPr/>
            </a:pPr>
            <a:r>
              <a:rPr lang="en-US" altLang="en-US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PowerBI</a:t>
            </a: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 – low cost for published reports, uses SSRS for Report gateway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3rd party tools - </a:t>
            </a:r>
            <a:r>
              <a:rPr lang="en-US" altLang="en-US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Silect</a:t>
            </a: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 and </a:t>
            </a:r>
            <a:r>
              <a:rPr lang="en-US" altLang="en-US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SquaredUp</a:t>
            </a: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, NICE, Splunk, </a:t>
            </a:r>
            <a:r>
              <a:rPr lang="en-US" altLang="en-US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Solarwinds</a:t>
            </a: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, VMWare, Tanium, </a:t>
            </a:r>
            <a:r>
              <a:rPr lang="en-US" altLang="en-US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Tychion</a:t>
            </a: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, HBSS/McAfee</a:t>
            </a:r>
          </a:p>
          <a:p>
            <a:pPr>
              <a:defRPr/>
            </a:pPr>
            <a:endParaRPr lang="en-US" altLang="en-US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929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7038D42-8627-42C2-9CA3-C55E575AE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/>
          <a:lstStyle/>
          <a:p>
            <a:r>
              <a:rPr lang="en-US" dirty="0"/>
              <a:t>SCOM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9A87321-D445-4F33-B393-671C9F0DD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/>
          <a:lstStyle/>
          <a:p>
            <a:r>
              <a:rPr lang="en-US" dirty="0"/>
              <a:t>SQL Visualizations</a:t>
            </a:r>
          </a:p>
        </p:txBody>
      </p:sp>
    </p:spTree>
    <p:extLst>
      <p:ext uri="{BB962C8B-B14F-4D97-AF65-F5344CB8AC3E}">
        <p14:creationId xmlns:p14="http://schemas.microsoft.com/office/powerpoint/2010/main" val="55054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FA6B9-6D5B-45F5-9FFF-944EE3FD7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/>
          <a:p>
            <a:r>
              <a:rPr lang="en-US" dirty="0"/>
              <a:t>SCOM Visualizations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6D8525-0246-4B68-A1E1-75AB3CD0F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424940"/>
            <a:ext cx="6858000" cy="3703319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C923C-051E-40E2-81B1-A4A53F6C3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/>
              <a:t>SCOM SQL </a:t>
            </a:r>
          </a:p>
          <a:p>
            <a:pPr>
              <a:defRPr/>
            </a:pPr>
            <a:r>
              <a:rPr lang="en-US" altLang="en-US"/>
              <a:t>Visualizations</a:t>
            </a:r>
          </a:p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Example - SQL Server Summary View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268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7E159906-7EA3-4985-AA8F-A36050105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US" dirty="0"/>
              <a:t>SCOM SQL visualizations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9CC10F0-6F37-4C3C-ACC7-DA48B3C1A6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40660" y="1743074"/>
            <a:ext cx="8339021" cy="4557713"/>
          </a:xfrm>
          <a:prstGeom prst="rect">
            <a:avLst/>
          </a:prstGeom>
          <a:noFill/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827212E-D245-4F31-AC49-78EAE7B1BF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51130" y="2103120"/>
            <a:ext cx="2074069" cy="3749040"/>
          </a:xfrm>
        </p:spPr>
        <p:txBody>
          <a:bodyPr/>
          <a:lstStyle/>
          <a:p>
            <a:pPr>
              <a:defRPr/>
            </a:pPr>
            <a:r>
              <a:rPr lang="en-US" altLang="en-US" sz="1800" dirty="0">
                <a:solidFill>
                  <a:srgbClr val="000000"/>
                </a:solidFill>
                <a:latin typeface="Arial" panose="020B0604020202020204" pitchFamily="34" charset="0"/>
              </a:rPr>
              <a:t>SQL Server Summary View - Drilldown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48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7038D42-8627-42C2-9CA3-C55E575AE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/>
          <a:lstStyle/>
          <a:p>
            <a:r>
              <a:rPr lang="en-US" dirty="0" err="1"/>
              <a:t>PowerBI</a:t>
            </a:r>
            <a:endParaRPr lang="en-US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9A87321-D445-4F33-B393-671C9F0DD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/>
          <a:lstStyle/>
          <a:p>
            <a:r>
              <a:rPr lang="en-US" dirty="0"/>
              <a:t>Leverage SQL DB, XLS and other data sources for visualizations</a:t>
            </a:r>
          </a:p>
        </p:txBody>
      </p:sp>
    </p:spTree>
    <p:extLst>
      <p:ext uri="{BB962C8B-B14F-4D97-AF65-F5344CB8AC3E}">
        <p14:creationId xmlns:p14="http://schemas.microsoft.com/office/powerpoint/2010/main" val="3166954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7D452B-31F6-4C67-ADAB-4FE1617680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81" r="15954"/>
          <a:stretch/>
        </p:blipFill>
        <p:spPr>
          <a:xfrm>
            <a:off x="228599" y="237745"/>
            <a:ext cx="7696201" cy="17041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177FC0A0-C4B2-4659-839D-FB740F54A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 err="1"/>
              <a:t>PowerBI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A88C55E-9D8F-4C6C-9A72-573FB9C0B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/>
          <a:lstStyle/>
          <a:p>
            <a:r>
              <a:rPr lang="en-US" dirty="0"/>
              <a:t>Create high level dashboard with tabs/widgets </a:t>
            </a:r>
          </a:p>
          <a:p>
            <a:endParaRPr lang="en-US" dirty="0"/>
          </a:p>
          <a:p>
            <a:r>
              <a:rPr lang="en-US" dirty="0"/>
              <a:t>To see detailed dashboards (click on tab or double click on graph/icon above)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FD3FAB-794A-4FDF-A2FC-4CA64D1A5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76" y="1941844"/>
            <a:ext cx="6906091" cy="440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74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EE31755A-E4B1-4B9A-9830-63BD8CCF5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US" dirty="0" err="1"/>
              <a:t>PowerBI</a:t>
            </a:r>
            <a:r>
              <a:rPr lang="en-US" dirty="0"/>
              <a:t> - 2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0554C19-2AC6-4FED-9B67-80A5860C94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2032000" cy="3749040"/>
          </a:xfrm>
        </p:spPr>
        <p:txBody>
          <a:bodyPr/>
          <a:lstStyle/>
          <a:p>
            <a:r>
              <a:rPr lang="en-US" dirty="0"/>
              <a:t>Leverage SQL queries of Tool to visualize</a:t>
            </a:r>
          </a:p>
          <a:p>
            <a:endParaRPr lang="en-US" dirty="0"/>
          </a:p>
          <a:p>
            <a:r>
              <a:rPr lang="en-US" dirty="0"/>
              <a:t>Example pic is MECM data to show collections and alerts by day (age of alerts)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44AAFB-8D91-42C9-8800-9AF6DA84E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8800" y="1938867"/>
            <a:ext cx="8305800" cy="2592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4567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/>
          <a:p>
            <a:r>
              <a:rPr lang="en-US" dirty="0" err="1"/>
              <a:t>PowerBI</a:t>
            </a:r>
            <a:r>
              <a:rPr lang="en-US" dirty="0"/>
              <a:t> - 3</a:t>
            </a:r>
          </a:p>
        </p:txBody>
      </p:sp>
      <p:pic>
        <p:nvPicPr>
          <p:cNvPr id="6" name="Picture 5" descr="image001">
            <a:extLst>
              <a:ext uri="{FF2B5EF4-FFF2-40B4-BE49-F238E27FC236}">
                <a16:creationId xmlns:a16="http://schemas.microsoft.com/office/drawing/2014/main" id="{2D46F327-6374-47CF-857A-BA5285670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1133475"/>
            <a:ext cx="6858000" cy="428624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/>
              <a:t>PowerBI</a:t>
            </a:r>
            <a:r>
              <a:rPr lang="en-US" dirty="0"/>
              <a:t> has capabilities to ingest any </a:t>
            </a:r>
            <a:r>
              <a:rPr lang="en-US" dirty="0" err="1"/>
              <a:t>DataSource</a:t>
            </a:r>
            <a:r>
              <a:rPr lang="en-US" dirty="0"/>
              <a:t> – i.e. System Center tools, Splunk, </a:t>
            </a:r>
            <a:r>
              <a:rPr lang="en-US" dirty="0" err="1"/>
              <a:t>Solarwinds</a:t>
            </a:r>
            <a:r>
              <a:rPr lang="en-US" dirty="0"/>
              <a:t>, Tanium, etc.</a:t>
            </a:r>
          </a:p>
          <a:p>
            <a:endParaRPr lang="en-US" dirty="0"/>
          </a:p>
          <a:p>
            <a:r>
              <a:rPr lang="en-US" dirty="0"/>
              <a:t>Requires knowledge of DB schema to create visualizations</a:t>
            </a:r>
          </a:p>
          <a:p>
            <a:endParaRPr lang="en-US" dirty="0"/>
          </a:p>
          <a:p>
            <a:r>
              <a:rPr lang="en-US" dirty="0"/>
              <a:t>Example view = Health Map</a:t>
            </a:r>
          </a:p>
          <a:p>
            <a:endParaRPr lang="en-US" dirty="0"/>
          </a:p>
          <a:p>
            <a:r>
              <a:rPr lang="en-US" dirty="0"/>
              <a:t>larger panes are larger amounts of alerts</a:t>
            </a:r>
          </a:p>
        </p:txBody>
      </p:sp>
    </p:spTree>
    <p:extLst>
      <p:ext uri="{BB962C8B-B14F-4D97-AF65-F5344CB8AC3E}">
        <p14:creationId xmlns:p14="http://schemas.microsoft.com/office/powerpoint/2010/main" val="1726781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3A4D5-3A81-4749-B9C5-9642C3677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US" dirty="0" err="1"/>
              <a:t>PowerBI</a:t>
            </a:r>
            <a:r>
              <a:rPr lang="en-US" dirty="0"/>
              <a:t> - MECM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C482E-A91F-4CFC-9F92-B03FA2C98A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2193561" cy="3749040"/>
          </a:xfrm>
        </p:spPr>
        <p:txBody>
          <a:bodyPr>
            <a:normAutofit/>
          </a:bodyPr>
          <a:lstStyle/>
          <a:p>
            <a:r>
              <a:rPr lang="en-US" dirty="0"/>
              <a:t>Leverage published solutions for MECM (formerly </a:t>
            </a:r>
            <a:r>
              <a:rPr lang="en-US" dirty="0" err="1"/>
              <a:t>SysCtr</a:t>
            </a:r>
            <a:r>
              <a:rPr lang="en-US" dirty="0"/>
              <a:t> </a:t>
            </a:r>
            <a:r>
              <a:rPr lang="en-US" dirty="0" err="1"/>
              <a:t>ConfigMgr</a:t>
            </a:r>
            <a:r>
              <a:rPr lang="en-US" dirty="0"/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5375AE-2E4A-4941-85F9-9FA14F65C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95" y="1738859"/>
            <a:ext cx="7917305" cy="4347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0895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E5F5FF-2156-41FB-ACC9-5CBA6B9F3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1283684"/>
            <a:ext cx="7696201" cy="429063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53A4D5-3A81-4749-B9C5-9642C3677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US" dirty="0" err="1"/>
              <a:t>PowerBI</a:t>
            </a:r>
            <a:r>
              <a:rPr lang="en-US" dirty="0"/>
              <a:t> – MECM 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C482E-A91F-4CFC-9F92-B03FA2C98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r>
              <a:rPr lang="en-US" dirty="0"/>
              <a:t>Second example of Software updates</a:t>
            </a:r>
          </a:p>
        </p:txBody>
      </p:sp>
    </p:spTree>
    <p:extLst>
      <p:ext uri="{BB962C8B-B14F-4D97-AF65-F5344CB8AC3E}">
        <p14:creationId xmlns:p14="http://schemas.microsoft.com/office/powerpoint/2010/main" val="3728083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3A4D5-3A81-4749-B9C5-9642C3677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31373"/>
          </a:xfrm>
        </p:spPr>
        <p:txBody>
          <a:bodyPr anchor="ctr">
            <a:normAutofit/>
          </a:bodyPr>
          <a:lstStyle/>
          <a:p>
            <a:r>
              <a:rPr lang="en-US" dirty="0" err="1"/>
              <a:t>PowerBI</a:t>
            </a:r>
            <a:r>
              <a:rPr lang="en-US" dirty="0"/>
              <a:t> – MECM 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C482E-A91F-4CFC-9F92-B03FA2C98A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2103620" cy="3749040"/>
          </a:xfrm>
        </p:spPr>
        <p:txBody>
          <a:bodyPr>
            <a:normAutofit/>
          </a:bodyPr>
          <a:lstStyle/>
          <a:p>
            <a:r>
              <a:rPr lang="en-US" dirty="0"/>
              <a:t>Example of Patch Compliance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FC7728-FF05-4AF3-8B4A-E7FA9295D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252" y="1573967"/>
            <a:ext cx="8190119" cy="464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382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7038D42-8627-42C2-9CA3-C55E575AE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/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9A87321-D445-4F33-B393-671C9F0DD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/>
          <a:lstStyle/>
          <a:p>
            <a:r>
              <a:rPr lang="en-US" dirty="0"/>
              <a:t>Visualizations provided by other tools</a:t>
            </a:r>
          </a:p>
        </p:txBody>
      </p:sp>
    </p:spTree>
    <p:extLst>
      <p:ext uri="{BB962C8B-B14F-4D97-AF65-F5344CB8AC3E}">
        <p14:creationId xmlns:p14="http://schemas.microsoft.com/office/powerpoint/2010/main" val="3152905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B0322-C5C0-4604-A9B3-8A6FA1146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pathway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F57AA-3961-427B-893D-28D345950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Pretty much each tool company provides a way to visualize data</a:t>
            </a:r>
          </a:p>
          <a:p>
            <a:pPr lvl="1"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Show degraded and impacting issues is another way to consume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Notify SME’s of problems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Notify Teams with reports of issues (summary)</a:t>
            </a:r>
          </a:p>
          <a:p>
            <a:pPr lvl="1">
              <a:defRPr/>
            </a:pPr>
            <a:r>
              <a:rPr lang="en-US" alt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Unicorn = Single pane of glass</a:t>
            </a:r>
          </a:p>
          <a:p>
            <a:pPr marL="274320" lvl="1" indent="0">
              <a:buNone/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3rd party tools – </a:t>
            </a:r>
            <a:r>
              <a:rPr lang="en-US" altLang="en-US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Silect</a:t>
            </a: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SquaredUp</a:t>
            </a: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, NICE, Splunk, </a:t>
            </a:r>
            <a:r>
              <a:rPr lang="en-US" altLang="en-US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Solarwinds</a:t>
            </a: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, VMWare, Tanium, </a:t>
            </a:r>
            <a:r>
              <a:rPr lang="en-US" altLang="en-US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Tychion</a:t>
            </a:r>
            <a:r>
              <a:rPr lang="en-US" altLang="en-US" sz="1600" dirty="0">
                <a:solidFill>
                  <a:srgbClr val="000000"/>
                </a:solidFill>
                <a:latin typeface="Arial" panose="020B0604020202020204" pitchFamily="34" charset="0"/>
              </a:rPr>
              <a:t>, HBSS/McAfee, VEEAM</a:t>
            </a:r>
          </a:p>
          <a:p>
            <a:pPr>
              <a:defRPr/>
            </a:pPr>
            <a:endParaRPr lang="en-US" altLang="en-US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052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85800"/>
          </a:xfrm>
        </p:spPr>
        <p:txBody>
          <a:bodyPr/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- </a:t>
            </a:r>
            <a:r>
              <a:rPr lang="en-US" dirty="0" err="1"/>
              <a:t>Silect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468" y="2103120"/>
            <a:ext cx="2497666" cy="3904774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Silect</a:t>
            </a:r>
            <a:r>
              <a:rPr lang="en-US" dirty="0"/>
              <a:t> published SCOM Admin dashboards to community (free = public domain)</a:t>
            </a:r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NOTE: This is tailored to a SCOM Admin to help tune tool of perf/event/alert data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807CAA-7F69-432F-81ED-F564E725546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5" name="Picture 4" descr="image001">
            <a:extLst>
              <a:ext uri="{FF2B5EF4-FFF2-40B4-BE49-F238E27FC236}">
                <a16:creationId xmlns:a16="http://schemas.microsoft.com/office/drawing/2014/main" id="{8BF2C4F1-E44B-4F4B-AC9E-326064E52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901" y="1328394"/>
            <a:ext cx="8554064" cy="5018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424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3ABC68C2-6558-4B49-BEA3-DAA1726C0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599" y="374754"/>
            <a:ext cx="7896069" cy="60860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- </a:t>
            </a:r>
            <a:r>
              <a:rPr lang="en-US" dirty="0" err="1"/>
              <a:t>SquaredUp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3"/>
            <a:ext cx="3144774" cy="407417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company around ~10 years</a:t>
            </a:r>
          </a:p>
          <a:p>
            <a:endParaRPr lang="en-US" dirty="0"/>
          </a:p>
          <a:p>
            <a:r>
              <a:rPr lang="en-US" dirty="0"/>
              <a:t>Build out Applications and SLA availability across multiple tools</a:t>
            </a:r>
          </a:p>
          <a:p>
            <a:endParaRPr lang="en-US" dirty="0"/>
          </a:p>
          <a:p>
            <a:r>
              <a:rPr lang="en-US" dirty="0"/>
              <a:t>Mature enterprise by leveraging Application model, network service map, and SLA availability</a:t>
            </a:r>
          </a:p>
          <a:p>
            <a:endParaRPr lang="en-US" dirty="0"/>
          </a:p>
          <a:p>
            <a:r>
              <a:rPr lang="en-US" dirty="0"/>
              <a:t>Build out monitoring of an application discovering components through network traffic</a:t>
            </a:r>
          </a:p>
        </p:txBody>
      </p:sp>
    </p:spTree>
    <p:extLst>
      <p:ext uri="{BB962C8B-B14F-4D97-AF65-F5344CB8AC3E}">
        <p14:creationId xmlns:p14="http://schemas.microsoft.com/office/powerpoint/2010/main" val="16167968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</a:t>
            </a:r>
            <a:r>
              <a:rPr lang="en-US" dirty="0" err="1"/>
              <a:t>SquaredUp</a:t>
            </a:r>
            <a:r>
              <a:rPr lang="en-US" dirty="0"/>
              <a:t> - 2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3"/>
            <a:ext cx="3144774" cy="407417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company</a:t>
            </a:r>
          </a:p>
          <a:p>
            <a:endParaRPr lang="en-US" dirty="0"/>
          </a:p>
          <a:p>
            <a:r>
              <a:rPr lang="en-US" dirty="0"/>
              <a:t>Build out Applications and SLA availability across multiple tools</a:t>
            </a:r>
          </a:p>
          <a:p>
            <a:endParaRPr lang="en-US" dirty="0"/>
          </a:p>
          <a:p>
            <a:r>
              <a:rPr lang="en-US" dirty="0"/>
              <a:t>Mature enterprise by leveraging Application model, network service map, and SLA availability</a:t>
            </a:r>
          </a:p>
          <a:p>
            <a:endParaRPr lang="en-US" dirty="0"/>
          </a:p>
          <a:p>
            <a:r>
              <a:rPr lang="en-US" dirty="0"/>
              <a:t>Build out monitoring of an application discovering components through network traffic</a:t>
            </a:r>
          </a:p>
        </p:txBody>
      </p:sp>
      <p:pic>
        <p:nvPicPr>
          <p:cNvPr id="2050" name="Picture 7">
            <a:extLst>
              <a:ext uri="{FF2B5EF4-FFF2-40B4-BE49-F238E27FC236}">
                <a16:creationId xmlns:a16="http://schemas.microsoft.com/office/drawing/2014/main" id="{824ECF0F-996E-4356-9768-15B53A51A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44" y="387012"/>
            <a:ext cx="7667469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001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</a:t>
            </a:r>
            <a:r>
              <a:rPr lang="en-US" dirty="0" err="1"/>
              <a:t>SquaredUp</a:t>
            </a:r>
            <a:r>
              <a:rPr lang="en-US" dirty="0"/>
              <a:t> - 3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00A2E5-A047-4DC8-8AF8-C05DB66ED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008" y="1678898"/>
            <a:ext cx="7919802" cy="4536508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66681" y="670591"/>
            <a:ext cx="2573311" cy="520956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500" dirty="0"/>
              <a:t>3</a:t>
            </a:r>
            <a:r>
              <a:rPr lang="en-US" sz="1500" baseline="30000" dirty="0"/>
              <a:t>rd</a:t>
            </a:r>
            <a:r>
              <a:rPr lang="en-US" sz="1500" dirty="0"/>
              <a:t> party company</a:t>
            </a:r>
          </a:p>
          <a:p>
            <a:pPr>
              <a:lnSpc>
                <a:spcPct val="100000"/>
              </a:lnSpc>
            </a:pPr>
            <a:endParaRPr lang="en-US" sz="1500" dirty="0"/>
          </a:p>
          <a:p>
            <a:pPr>
              <a:lnSpc>
                <a:spcPct val="100000"/>
              </a:lnSpc>
            </a:pPr>
            <a:r>
              <a:rPr lang="en-US" sz="1500" dirty="0"/>
              <a:t>Build out Applications and SLA availability across multiple tools</a:t>
            </a:r>
          </a:p>
          <a:p>
            <a:pPr>
              <a:lnSpc>
                <a:spcPct val="100000"/>
              </a:lnSpc>
            </a:pPr>
            <a:endParaRPr lang="en-US" sz="1500" dirty="0"/>
          </a:p>
          <a:p>
            <a:pPr>
              <a:lnSpc>
                <a:spcPct val="100000"/>
              </a:lnSpc>
            </a:pPr>
            <a:r>
              <a:rPr lang="en-US" sz="1500" dirty="0"/>
              <a:t>Mature enterprise by leveraging Application model, network service map, and SLA availability</a:t>
            </a:r>
          </a:p>
          <a:p>
            <a:pPr>
              <a:lnSpc>
                <a:spcPct val="100000"/>
              </a:lnSpc>
            </a:pPr>
            <a:endParaRPr lang="en-US" sz="1500" dirty="0"/>
          </a:p>
          <a:p>
            <a:pPr>
              <a:lnSpc>
                <a:spcPct val="100000"/>
              </a:lnSpc>
            </a:pPr>
            <a:r>
              <a:rPr lang="en-US" sz="1500" dirty="0"/>
              <a:t>Build out monitoring of an application discovering components through network traffic</a:t>
            </a:r>
          </a:p>
        </p:txBody>
      </p:sp>
    </p:spTree>
    <p:extLst>
      <p:ext uri="{BB962C8B-B14F-4D97-AF65-F5344CB8AC3E}">
        <p14:creationId xmlns:p14="http://schemas.microsoft.com/office/powerpoint/2010/main" val="142471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7038D42-8627-42C2-9CA3-C55E575AE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>
            <a:normAutofit fontScale="90000"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management packs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9A87321-D445-4F33-B393-671C9F0DD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Purchase management packs from companies to increase capabilities/functionality</a:t>
            </a:r>
          </a:p>
        </p:txBody>
      </p:sp>
    </p:spTree>
    <p:extLst>
      <p:ext uri="{BB962C8B-B14F-4D97-AF65-F5344CB8AC3E}">
        <p14:creationId xmlns:p14="http://schemas.microsoft.com/office/powerpoint/2010/main" val="3458718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NICE - VMWare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3"/>
            <a:ext cx="3144774" cy="407417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company</a:t>
            </a:r>
          </a:p>
          <a:p>
            <a:endParaRPr lang="en-US" dirty="0"/>
          </a:p>
          <a:p>
            <a:r>
              <a:rPr lang="en-US" dirty="0"/>
              <a:t>Requires purchase of VMWare SCOM management pack for additional monitoring capabilities of virtualization platform/ VMWare health for application teams</a:t>
            </a:r>
          </a:p>
          <a:p>
            <a:endParaRPr lang="en-US" dirty="0"/>
          </a:p>
          <a:p>
            <a:r>
              <a:rPr lang="en-US" dirty="0"/>
              <a:t>Leverages API for connectivity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083E14-848A-4595-8DD9-51DB2928D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33" y="384669"/>
            <a:ext cx="7938932" cy="551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39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D417-08D4-4BFB-A91B-1A8F7653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NICE – VMWare - 2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D9EFA9-9E47-4AD1-B5EA-97B4877D6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660219"/>
            <a:ext cx="4663440" cy="2634842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7BEA7-08FF-4195-961C-91EB76D018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>
            <a:normAutofit/>
          </a:bodyPr>
          <a:lstStyle/>
          <a:p>
            <a:r>
              <a:rPr lang="en-US" dirty="0"/>
              <a:t>VMWare health to see poor performing hosts/virtual machines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3106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BA03EB-7A08-495B-BE19-1E5026132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NICE – VMWare 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AC80F-77D6-4A34-9DB2-F5E931D2B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NICE VMWare management pack – </a:t>
            </a:r>
          </a:p>
          <a:p>
            <a:endParaRPr lang="en-US" dirty="0"/>
          </a:p>
          <a:p>
            <a:r>
              <a:rPr lang="en-US" dirty="0"/>
              <a:t>NON-VMWare Admins can leverage performance graphs, reports, etc.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5B4209-9CFC-49AD-87ED-1FD2F09AA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30" y="371006"/>
            <a:ext cx="7969614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29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BA03EB-7A08-495B-BE19-1E5026132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NICE – O365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CD34D5-920E-4ADB-B49A-9F60962B0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724340"/>
            <a:ext cx="4663440" cy="2506599"/>
          </a:xfrm>
          <a:prstGeom prst="rect">
            <a:avLst/>
          </a:prstGeom>
          <a:noFill/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AC80F-77D6-4A34-9DB2-F5E931D2B6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>
            <a:normAutofit/>
          </a:bodyPr>
          <a:lstStyle/>
          <a:p>
            <a:r>
              <a:rPr lang="en-US" dirty="0"/>
              <a:t>NICE VMWare O365 management pack – </a:t>
            </a:r>
          </a:p>
          <a:p>
            <a:endParaRPr lang="en-US" dirty="0"/>
          </a:p>
          <a:p>
            <a:r>
              <a:rPr lang="en-US" dirty="0"/>
              <a:t>O365 management pack is being assessed for updates by SCOM product group at present</a:t>
            </a:r>
          </a:p>
        </p:txBody>
      </p:sp>
    </p:spTree>
    <p:extLst>
      <p:ext uri="{BB962C8B-B14F-4D97-AF65-F5344CB8AC3E}">
        <p14:creationId xmlns:p14="http://schemas.microsoft.com/office/powerpoint/2010/main" val="454593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02479F-BD3B-41A5-80CF-63C366A17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2216848"/>
            <a:ext cx="7696201" cy="24243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7BA03EB-7A08-495B-BE19-1E5026132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party – NICE - Oracle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AC80F-77D6-4A34-9DB2-F5E931D2B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r>
              <a:rPr lang="en-US" dirty="0"/>
              <a:t>NICE Oracle management pack</a:t>
            </a:r>
          </a:p>
          <a:p>
            <a:endParaRPr lang="en-US" dirty="0"/>
          </a:p>
          <a:p>
            <a:r>
              <a:rPr lang="en-US" dirty="0"/>
              <a:t>Provide insights into Oracle databases on Windows</a:t>
            </a:r>
          </a:p>
        </p:txBody>
      </p:sp>
    </p:spTree>
    <p:extLst>
      <p:ext uri="{BB962C8B-B14F-4D97-AF65-F5344CB8AC3E}">
        <p14:creationId xmlns:p14="http://schemas.microsoft.com/office/powerpoint/2010/main" val="2963158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663</Words>
  <Application>Microsoft Office PowerPoint</Application>
  <PresentationFormat>Widescreen</PresentationFormat>
  <Paragraphs>111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Century Gothic</vt:lpstr>
      <vt:lpstr>Garamond</vt:lpstr>
      <vt:lpstr>SavonVTI</vt:lpstr>
      <vt:lpstr>Operational Dashboards</vt:lpstr>
      <vt:lpstr>Operational Dashboards</vt:lpstr>
      <vt:lpstr>Operational Dashboards - 2</vt:lpstr>
      <vt:lpstr>SCOM</vt:lpstr>
      <vt:lpstr>SCOM Visualizations</vt:lpstr>
      <vt:lpstr>SCOM SQL visualizations</vt:lpstr>
      <vt:lpstr>PowerBI</vt:lpstr>
      <vt:lpstr>PowerBI</vt:lpstr>
      <vt:lpstr>PowerBI - 2</vt:lpstr>
      <vt:lpstr>PowerBI - 3</vt:lpstr>
      <vt:lpstr>PowerBI - MECM</vt:lpstr>
      <vt:lpstr>PowerBI – MECM 2</vt:lpstr>
      <vt:lpstr>PowerBI – MECM 3</vt:lpstr>
      <vt:lpstr>3rd party</vt:lpstr>
      <vt:lpstr>3rd Party pathway</vt:lpstr>
      <vt:lpstr>3rd party - Silect</vt:lpstr>
      <vt:lpstr>3rd party - SquaredUp</vt:lpstr>
      <vt:lpstr>3rd party – SquaredUp - 2</vt:lpstr>
      <vt:lpstr>3rd party – SquaredUp - 3</vt:lpstr>
      <vt:lpstr>3rd party management packs</vt:lpstr>
      <vt:lpstr>3rd party – NICE - VMWare</vt:lpstr>
      <vt:lpstr>3rd party – NICE – VMWare - 2</vt:lpstr>
      <vt:lpstr>3rd party – NICE – VMWare 3</vt:lpstr>
      <vt:lpstr>3rd party – NICE – O365</vt:lpstr>
      <vt:lpstr>3rd party – NICE - Oracle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Operational Dashboards</dc:title>
  <dc:creator>Kevin Justin</dc:creator>
  <cp:lastModifiedBy>Kevin Justin</cp:lastModifiedBy>
  <cp:revision>2</cp:revision>
  <dcterms:created xsi:type="dcterms:W3CDTF">2021-01-13T19:45:39Z</dcterms:created>
  <dcterms:modified xsi:type="dcterms:W3CDTF">2021-01-13T19:47:32Z</dcterms:modified>
</cp:coreProperties>
</file>